
<file path=[Content_Types].xml><?xml version="1.0" encoding="utf-8"?>
<Types xmlns="http://schemas.openxmlformats.org/package/2006/content-types">
  <Default Extension="bmp" ContentType="image/bmp"/>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70" r:id="rId5"/>
    <p:sldId id="260" r:id="rId6"/>
    <p:sldId id="261" r:id="rId7"/>
    <p:sldId id="262" r:id="rId8"/>
    <p:sldId id="263" r:id="rId9"/>
    <p:sldId id="264" r:id="rId10"/>
    <p:sldId id="265" r:id="rId11"/>
    <p:sldId id="266" r:id="rId12"/>
    <p:sldId id="267" r:id="rId13"/>
    <p:sldId id="268"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0" autoAdjust="0"/>
    <p:restoredTop sz="94660"/>
  </p:normalViewPr>
  <p:slideViewPr>
    <p:cSldViewPr snapToGrid="0">
      <p:cViewPr varScale="1">
        <p:scale>
          <a:sx n="113" d="100"/>
          <a:sy n="113" d="100"/>
        </p:scale>
        <p:origin x="14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3/2/2020</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3/2/2020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3/2/2020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3/2/2020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3/2/2020</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3/2/2020</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3/2/2020</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3/2/2020</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3/2/2020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3/2/2020</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3/2/2020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3/2/2020</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RS" dirty="0">
                <a:latin typeface="Times New Roman" panose="02020603050405020304" pitchFamily="18" charset="0"/>
                <a:cs typeface="Times New Roman" panose="02020603050405020304" pitchFamily="18" charset="0"/>
              </a:rPr>
              <a:t>Основе интернет бонтона</a:t>
            </a:r>
            <a:endParaRPr lang="en-GB"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487333" y="254001"/>
            <a:ext cx="2725148" cy="2139881"/>
          </a:xfrm>
          <a:prstGeom prst="rect">
            <a:avLst/>
          </a:prstGeom>
        </p:spPr>
      </p:pic>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366628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
            </a:r>
            <a:br>
              <a:rPr lang="ru-RU" dirty="0" smtClean="0"/>
            </a:br>
            <a:r>
              <a:rPr lang="ru-RU" sz="3600" dirty="0" smtClean="0">
                <a:latin typeface="Times New Roman" panose="02020603050405020304" pitchFamily="18" charset="0"/>
                <a:cs typeface="Times New Roman" panose="02020603050405020304" pitchFamily="18" charset="0"/>
              </a:rPr>
              <a:t>9. </a:t>
            </a:r>
            <a:r>
              <a:rPr lang="ru-RU" sz="3600" dirty="0">
                <a:latin typeface="Times New Roman" panose="02020603050405020304" pitchFamily="18" charset="0"/>
                <a:cs typeface="Times New Roman" panose="02020603050405020304" pitchFamily="18" charset="0"/>
              </a:rPr>
              <a:t>НЕ ОДГОВАРАЈ НА ПОРУКЕ НЕПОЗНАТИХ</a:t>
            </a:r>
            <a:br>
              <a:rPr lang="ru-RU" sz="3600" dirty="0">
                <a:latin typeface="Times New Roman" panose="02020603050405020304" pitchFamily="18" charset="0"/>
                <a:cs typeface="Times New Roman" panose="02020603050405020304" pitchFamily="18" charset="0"/>
              </a:rPr>
            </a:b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8830733" cy="3931920"/>
          </a:xfrm>
        </p:spPr>
        <p:txBody>
          <a:bodyPr>
            <a:normAutofit/>
          </a:bodyPr>
          <a:lstStyle/>
          <a:p>
            <a:pPr algn="just"/>
            <a:r>
              <a:rPr lang="ru-RU" sz="2800" dirty="0" smtClean="0">
                <a:latin typeface="Times New Roman" panose="02020603050405020304" pitchFamily="18" charset="0"/>
                <a:cs typeface="Times New Roman" panose="02020603050405020304" pitchFamily="18" charset="0"/>
              </a:rPr>
              <a:t>Једном </a:t>
            </a:r>
            <a:r>
              <a:rPr lang="ru-RU" sz="2800" dirty="0">
                <a:latin typeface="Times New Roman" panose="02020603050405020304" pitchFamily="18" charset="0"/>
                <a:cs typeface="Times New Roman" panose="02020603050405020304" pitchFamily="18" charset="0"/>
              </a:rPr>
              <a:t>делу корисника интернет служи за слање непримерених порука. Неке од тих порука ће те узнемирити, а у неким ће се тражити твој одговор, слика, адреса – не одговарај на такве поруке и разговарај о томе с неком одраслом особом у коју имаш </a:t>
            </a:r>
            <a:r>
              <a:rPr lang="ru-RU" sz="2800" dirty="0" smtClean="0">
                <a:latin typeface="Times New Roman" panose="02020603050405020304" pitchFamily="18" charset="0"/>
                <a:cs typeface="Times New Roman" panose="02020603050405020304" pitchFamily="18" charset="0"/>
              </a:rPr>
              <a:t>поверења</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9193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
            </a:r>
            <a:br>
              <a:rPr lang="ru-RU" dirty="0" smtClean="0"/>
            </a:br>
            <a:r>
              <a:rPr lang="ru-RU" sz="3600" dirty="0" smtClean="0">
                <a:latin typeface="Times New Roman" panose="02020603050405020304" pitchFamily="18" charset="0"/>
                <a:cs typeface="Times New Roman" panose="02020603050405020304" pitchFamily="18" charset="0"/>
              </a:rPr>
              <a:t>10. </a:t>
            </a:r>
            <a:r>
              <a:rPr lang="ru-RU" sz="3600" dirty="0">
                <a:latin typeface="Times New Roman" panose="02020603050405020304" pitchFamily="18" charset="0"/>
                <a:cs typeface="Times New Roman" panose="02020603050405020304" pitchFamily="18" charset="0"/>
              </a:rPr>
              <a:t>БОРИ СЕ ПРОТИВ ЕЛЕКТРОНСКОГ НАСИЉА</a:t>
            </a:r>
            <a:br>
              <a:rPr lang="ru-RU" sz="3600" dirty="0">
                <a:latin typeface="Times New Roman" panose="02020603050405020304" pitchFamily="18" charset="0"/>
                <a:cs typeface="Times New Roman" panose="02020603050405020304" pitchFamily="18" charset="0"/>
              </a:rPr>
            </a:br>
            <a:endParaRPr lang="en-GB"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79600" y="2103120"/>
            <a:ext cx="8322733" cy="3931920"/>
          </a:xfrm>
        </p:spPr>
        <p:txBody>
          <a:bodyPr>
            <a:normAutofit/>
          </a:bodyPr>
          <a:lstStyle/>
          <a:p>
            <a:pPr algn="just"/>
            <a:r>
              <a:rPr lang="ru-RU" sz="2800" dirty="0" smtClean="0">
                <a:latin typeface="Times New Roman" panose="02020603050405020304" pitchFamily="18" charset="0"/>
                <a:cs typeface="Times New Roman" panose="02020603050405020304" pitchFamily="18" charset="0"/>
              </a:rPr>
              <a:t>Насиље </a:t>
            </a:r>
            <a:r>
              <a:rPr lang="ru-RU" sz="2800" dirty="0">
                <a:latin typeface="Times New Roman" panose="02020603050405020304" pitchFamily="18" charset="0"/>
                <a:cs typeface="Times New Roman" panose="02020603050405020304" pitchFamily="18" charset="0"/>
              </a:rPr>
              <a:t>преко интернета, у свету познато као </a:t>
            </a:r>
            <a:r>
              <a:rPr lang="sr-Latn-RS" sz="2800" dirty="0" smtClean="0">
                <a:latin typeface="Times New Roman" panose="02020603050405020304" pitchFamily="18" charset="0"/>
                <a:cs typeface="Times New Roman" panose="02020603050405020304" pitchFamily="18" charset="0"/>
              </a:rPr>
              <a:t>cyberbullyng</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све је чешће и код нас. Уколико си жртва, или знаш за насиље које се врши над другом особом обавезно пријави старијој особи од </a:t>
            </a:r>
            <a:r>
              <a:rPr lang="ru-RU" sz="2800" dirty="0" smtClean="0">
                <a:latin typeface="Times New Roman" panose="02020603050405020304" pitchFamily="18" charset="0"/>
                <a:cs typeface="Times New Roman" panose="02020603050405020304" pitchFamily="18" charset="0"/>
              </a:rPr>
              <a:t>поверења</a:t>
            </a:r>
            <a:r>
              <a:rPr lang="sr-Latn-RS" sz="2800" dirty="0" smtClean="0">
                <a:latin typeface="Times New Roman" panose="02020603050405020304" pitchFamily="18" charset="0"/>
                <a:cs typeface="Times New Roman" panose="02020603050405020304" pitchFamily="18" charset="0"/>
              </a:rPr>
              <a:t> </a:t>
            </a:r>
            <a:r>
              <a:rPr lang="sr-Cyrl-RS" sz="2800" dirty="0" smtClean="0">
                <a:latin typeface="Times New Roman" panose="02020603050405020304" pitchFamily="18" charset="0"/>
                <a:cs typeface="Times New Roman" panose="02020603050405020304" pitchFamily="18" charset="0"/>
              </a:rPr>
              <a:t>или</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надлежним </a:t>
            </a:r>
            <a:r>
              <a:rPr lang="ru-RU" sz="2800" dirty="0" smtClean="0">
                <a:latin typeface="Times New Roman" panose="02020603050405020304" pitchFamily="18" charset="0"/>
                <a:cs typeface="Times New Roman" panose="02020603050405020304" pitchFamily="18" charset="0"/>
              </a:rPr>
              <a:t>институцијама</a:t>
            </a:r>
            <a:endParaRPr lang="en-GB" sz="2800" dirty="0"/>
          </a:p>
        </p:txBody>
      </p:sp>
    </p:spTree>
    <p:extLst>
      <p:ext uri="{BB962C8B-B14F-4D97-AF65-F5344CB8AC3E}">
        <p14:creationId xmlns:p14="http://schemas.microsoft.com/office/powerpoint/2010/main" val="2485439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200" dirty="0" smtClean="0">
                <a:latin typeface="Times New Roman" panose="02020603050405020304" pitchFamily="18" charset="0"/>
                <a:cs typeface="Times New Roman" panose="02020603050405020304" pitchFamily="18" charset="0"/>
              </a:rPr>
              <a:t>11. </a:t>
            </a:r>
            <a:r>
              <a:rPr lang="ru-RU" sz="3200" dirty="0">
                <a:latin typeface="Times New Roman" panose="02020603050405020304" pitchFamily="18" charset="0"/>
                <a:cs typeface="Times New Roman" panose="02020603050405020304" pitchFamily="18" charset="0"/>
              </a:rPr>
              <a:t>ПОШТУЈ АУТОРСКА </a:t>
            </a:r>
            <a:r>
              <a:rPr lang="ru-RU" sz="3200" dirty="0" smtClean="0">
                <a:latin typeface="Times New Roman" panose="02020603050405020304" pitchFamily="18" charset="0"/>
                <a:cs typeface="Times New Roman" panose="02020603050405020304" pitchFamily="18" charset="0"/>
              </a:rPr>
              <a:t>ПРАВА,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ПОШТУЈ </a:t>
            </a:r>
            <a:r>
              <a:rPr lang="ru-RU" sz="3200" dirty="0" smtClean="0">
                <a:latin typeface="Times New Roman" panose="02020603050405020304" pitchFamily="18" charset="0"/>
                <a:cs typeface="Times New Roman" panose="02020603050405020304" pitchFamily="18" charset="0"/>
              </a:rPr>
              <a:t>ПРАВИЛА,  </a:t>
            </a:r>
            <a:r>
              <a:rPr lang="ru-RU" sz="3200" dirty="0">
                <a:latin typeface="Times New Roman" panose="02020603050405020304" pitchFamily="18" charset="0"/>
                <a:cs typeface="Times New Roman" panose="02020603050405020304" pitchFamily="18" charset="0"/>
              </a:rPr>
              <a:t>ПОШТУЈ ЗАКОНЕ</a:t>
            </a:r>
            <a:br>
              <a:rPr lang="ru-RU" sz="3200" dirty="0">
                <a:latin typeface="Times New Roman" panose="02020603050405020304" pitchFamily="18" charset="0"/>
                <a:cs typeface="Times New Roman" panose="02020603050405020304" pitchFamily="18" charset="0"/>
              </a:rPr>
            </a:b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63132" y="1805940"/>
            <a:ext cx="9762067" cy="4732020"/>
          </a:xfrm>
        </p:spPr>
        <p:txBody>
          <a:bodyPr>
            <a:normAutofit/>
          </a:bodyPr>
          <a:lstStyle/>
          <a:p>
            <a:pPr algn="just"/>
            <a:r>
              <a:rPr lang="ru-RU" sz="2800" dirty="0" smtClean="0">
                <a:latin typeface="Times New Roman" panose="02020603050405020304" pitchFamily="18" charset="0"/>
                <a:cs typeface="Times New Roman" panose="02020603050405020304" pitchFamily="18" charset="0"/>
              </a:rPr>
              <a:t>Када </a:t>
            </a:r>
            <a:r>
              <a:rPr lang="ru-RU" sz="2800" dirty="0">
                <a:latin typeface="Times New Roman" panose="02020603050405020304" pitchFamily="18" charset="0"/>
                <a:cs typeface="Times New Roman" panose="02020603050405020304" pitchFamily="18" charset="0"/>
              </a:rPr>
              <a:t>препишеш нешто или преузмеш нечију слику увек наведи од кога је то преузето</a:t>
            </a:r>
            <a:r>
              <a:rPr lang="ru-RU" sz="2800" dirty="0" smtClean="0">
                <a:latin typeface="Times New Roman" panose="02020603050405020304" pitchFamily="18" charset="0"/>
                <a:cs typeface="Times New Roman" panose="02020603050405020304" pitchFamily="18" charset="0"/>
              </a:rPr>
              <a:t>.</a:t>
            </a:r>
          </a:p>
          <a:p>
            <a:pPr algn="just"/>
            <a:r>
              <a:rPr lang="ru-RU" sz="2800" dirty="0" smtClean="0">
                <a:latin typeface="Times New Roman" panose="02020603050405020304" pitchFamily="18" charset="0"/>
                <a:cs typeface="Times New Roman" panose="02020603050405020304" pitchFamily="18" charset="0"/>
              </a:rPr>
              <a:t>Разне </a:t>
            </a:r>
            <a:r>
              <a:rPr lang="ru-RU" sz="2800" dirty="0">
                <a:latin typeface="Times New Roman" panose="02020603050405020304" pitchFamily="18" charset="0"/>
                <a:cs typeface="Times New Roman" panose="02020603050405020304" pitchFamily="18" charset="0"/>
              </a:rPr>
              <a:t>веб странице, портали, чет сервиси, форуми, друштвене </a:t>
            </a:r>
            <a:r>
              <a:rPr lang="ru-RU" sz="2800" dirty="0" smtClean="0">
                <a:latin typeface="Times New Roman" panose="02020603050405020304" pitchFamily="18" charset="0"/>
                <a:cs typeface="Times New Roman" panose="02020603050405020304" pitchFamily="18" charset="0"/>
              </a:rPr>
              <a:t>мреже </a:t>
            </a:r>
            <a:r>
              <a:rPr lang="ru-RU" sz="2800" dirty="0">
                <a:latin typeface="Times New Roman" panose="02020603050405020304" pitchFamily="18" charset="0"/>
                <a:cs typeface="Times New Roman" panose="02020603050405020304" pitchFamily="18" charset="0"/>
              </a:rPr>
              <a:t>имају другачија правила која мораш поштовати ако се желиш њима служити. Увек пажљиво прочитај услове коришћења пре него ли </a:t>
            </a:r>
            <a:r>
              <a:rPr lang="ru-RU" sz="2800" dirty="0" smtClean="0">
                <a:latin typeface="Times New Roman" panose="02020603050405020304" pitchFamily="18" charset="0"/>
                <a:cs typeface="Times New Roman" panose="02020603050405020304" pitchFamily="18" charset="0"/>
              </a:rPr>
              <a:t>брзоплето </a:t>
            </a:r>
            <a:r>
              <a:rPr lang="ru-RU" sz="2800" dirty="0">
                <a:latin typeface="Times New Roman" panose="02020603050405020304" pitchFamily="18" charset="0"/>
                <a:cs typeface="Times New Roman" panose="02020603050405020304" pitchFamily="18" charset="0"/>
              </a:rPr>
              <a:t>кликнеш да </a:t>
            </a:r>
            <a:r>
              <a:rPr lang="ru-RU" sz="2800" dirty="0" smtClean="0">
                <a:latin typeface="Times New Roman" panose="02020603050405020304" pitchFamily="18" charset="0"/>
                <a:cs typeface="Times New Roman" panose="02020603050405020304" pitchFamily="18" charset="0"/>
              </a:rPr>
              <a:t>пристајеш.</a:t>
            </a:r>
          </a:p>
          <a:p>
            <a:pPr algn="just"/>
            <a:r>
              <a:rPr lang="ru-RU" sz="2800" dirty="0">
                <a:latin typeface="Times New Roman" panose="02020603050405020304" pitchFamily="18" charset="0"/>
                <a:cs typeface="Times New Roman" panose="02020603050405020304" pitchFamily="18" charset="0"/>
              </a:rPr>
              <a:t>Све што је противзаконито у стварном животу противзаконито је и на интернету. Немој се заваравати мислећи да се можеш сакрити иза измишљеног надимка.</a:t>
            </a:r>
          </a:p>
          <a:p>
            <a:pPr algn="just"/>
            <a:endParaRPr lang="ru-RU" dirty="0"/>
          </a:p>
          <a:p>
            <a:endParaRPr lang="en-GB" dirty="0"/>
          </a:p>
        </p:txBody>
      </p:sp>
    </p:spTree>
    <p:extLst>
      <p:ext uri="{BB962C8B-B14F-4D97-AF65-F5344CB8AC3E}">
        <p14:creationId xmlns:p14="http://schemas.microsoft.com/office/powerpoint/2010/main" val="435994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sz="3600" dirty="0" smtClean="0">
                <a:latin typeface="Times New Roman" panose="02020603050405020304" pitchFamily="18" charset="0"/>
                <a:cs typeface="Times New Roman" panose="02020603050405020304" pitchFamily="18" charset="0"/>
              </a:rPr>
              <a:t/>
            </a:r>
            <a:br>
              <a:rPr lang="ru-RU" sz="3600"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12. ДОБРО ИСТРАЖИ</a:t>
            </a:r>
            <a:r>
              <a:rPr lang="ru-RU" dirty="0"/>
              <a:t/>
            </a:r>
            <a:br>
              <a:rPr lang="ru-RU" dirty="0"/>
            </a:br>
            <a:endParaRPr lang="en-GB" dirty="0"/>
          </a:p>
        </p:txBody>
      </p:sp>
      <p:sp>
        <p:nvSpPr>
          <p:cNvPr id="3" name="Content Placeholder 2"/>
          <p:cNvSpPr>
            <a:spLocks noGrp="1"/>
          </p:cNvSpPr>
          <p:nvPr>
            <p:ph idx="1"/>
          </p:nvPr>
        </p:nvSpPr>
        <p:spPr>
          <a:xfrm>
            <a:off x="1066800" y="1947333"/>
            <a:ext cx="9287933" cy="4224867"/>
          </a:xfrm>
        </p:spPr>
        <p:txBody>
          <a:bodyPr>
            <a:normAutofit/>
          </a:bodyPr>
          <a:lstStyle/>
          <a:p>
            <a:pPr algn="just"/>
            <a:r>
              <a:rPr lang="ru-RU" sz="2800" dirty="0" smtClean="0">
                <a:latin typeface="Times New Roman" panose="02020603050405020304" pitchFamily="18" charset="0"/>
                <a:cs typeface="Times New Roman" panose="02020603050405020304" pitchFamily="18" charset="0"/>
              </a:rPr>
              <a:t>Интернет </a:t>
            </a:r>
            <a:r>
              <a:rPr lang="ru-RU" sz="2800" dirty="0">
                <a:latin typeface="Times New Roman" panose="02020603050405020304" pitchFamily="18" charset="0"/>
                <a:cs typeface="Times New Roman" panose="02020603050405020304" pitchFamily="18" charset="0"/>
              </a:rPr>
              <a:t>је препун информација, али многе су заправо нетачне. Ако желиш расправљати о некој теми, увек тему добро истражи у поузданим изворима (службене странице владе, града, разних института, школа, онлине енциклопедија итд.) и буди сигуран да су информације које дајеш 100% точне.</a:t>
            </a:r>
          </a:p>
          <a:p>
            <a:pPr marL="0" indent="0">
              <a:buNone/>
            </a:pP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189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sr-Cyrl-RS" sz="1200" dirty="0" smtClean="0">
                <a:latin typeface="Arial Black" panose="020B0A04020102020204" pitchFamily="34" charset="0"/>
              </a:rPr>
              <a:t>Извор: </a:t>
            </a:r>
            <a:br>
              <a:rPr lang="sr-Cyrl-RS" sz="1200" dirty="0" smtClean="0">
                <a:latin typeface="Arial Black" panose="020B0A04020102020204" pitchFamily="34" charset="0"/>
              </a:rPr>
            </a:br>
            <a:r>
              <a:rPr lang="sr-Cyrl-RS" sz="1200" dirty="0">
                <a:latin typeface="Arial Black" panose="020B0A04020102020204" pitchFamily="34" charset="0"/>
              </a:rPr>
              <a:t/>
            </a:r>
            <a:br>
              <a:rPr lang="sr-Cyrl-RS" sz="1200" dirty="0">
                <a:latin typeface="Arial Black" panose="020B0A04020102020204" pitchFamily="34" charset="0"/>
              </a:rPr>
            </a:br>
            <a:r>
              <a:rPr lang="sr-Cyrl-RS" sz="1200" dirty="0" smtClean="0">
                <a:latin typeface="Arial Black" panose="020B0A04020102020204" pitchFamily="34" charset="0"/>
              </a:rPr>
              <a:t/>
            </a:r>
            <a:br>
              <a:rPr lang="sr-Cyrl-RS" sz="1200" dirty="0" smtClean="0">
                <a:latin typeface="Arial Black" panose="020B0A04020102020204" pitchFamily="34" charset="0"/>
              </a:rPr>
            </a:br>
            <a:r>
              <a:rPr lang="en-GB" sz="1200" dirty="0">
                <a:latin typeface="Arial Black" panose="020B0A04020102020204" pitchFamily="34" charset="0"/>
              </a:rPr>
              <a:t>http://vokainformatika.weebly.com</a:t>
            </a:r>
            <a:r>
              <a:rPr lang="en-GB" sz="1200" dirty="0" smtClean="0">
                <a:latin typeface="Arial Black" panose="020B0A04020102020204" pitchFamily="34" charset="0"/>
              </a:rPr>
              <a:t>/</a:t>
            </a:r>
            <a:r>
              <a:rPr lang="sr-Cyrl-RS" sz="1200" dirty="0" smtClean="0">
                <a:latin typeface="Arial Black" panose="020B0A04020102020204" pitchFamily="34" charset="0"/>
              </a:rPr>
              <a:t/>
            </a:r>
            <a:br>
              <a:rPr lang="sr-Cyrl-RS" sz="1200" dirty="0" smtClean="0">
                <a:latin typeface="Arial Black" panose="020B0A04020102020204" pitchFamily="34" charset="0"/>
              </a:rPr>
            </a:br>
            <a:r>
              <a:rPr lang="sr-Cyrl-RS" sz="1200" dirty="0">
                <a:latin typeface="Arial Black" panose="020B0A04020102020204" pitchFamily="34" charset="0"/>
              </a:rPr>
              <a:t/>
            </a:r>
            <a:br>
              <a:rPr lang="sr-Cyrl-RS" sz="1200" dirty="0">
                <a:latin typeface="Arial Black" panose="020B0A04020102020204" pitchFamily="34" charset="0"/>
              </a:rPr>
            </a:br>
            <a:r>
              <a:rPr lang="sr-Cyrl-RS" sz="1200" dirty="0" smtClean="0">
                <a:latin typeface="Arial Black" panose="020B0A04020102020204" pitchFamily="34" charset="0"/>
              </a:rPr>
              <a:t/>
            </a:r>
            <a:br>
              <a:rPr lang="sr-Cyrl-RS" sz="1200" dirty="0" smtClean="0">
                <a:latin typeface="Arial Black" panose="020B0A04020102020204" pitchFamily="34" charset="0"/>
              </a:rPr>
            </a:br>
            <a:r>
              <a:rPr lang="en-GB" sz="1200" dirty="0">
                <a:latin typeface="Arial Black" panose="020B0A04020102020204" pitchFamily="34" charset="0"/>
              </a:rPr>
              <a:t>http://www.pametanklik.rs/srp/deca/opstisaveti.html</a:t>
            </a:r>
            <a:r>
              <a:rPr lang="sr-Cyrl-RS" sz="1200" dirty="0">
                <a:latin typeface="Arial Black" panose="020B0A04020102020204" pitchFamily="34" charset="0"/>
              </a:rPr>
              <a:t/>
            </a:r>
            <a:br>
              <a:rPr lang="sr-Cyrl-RS" sz="1200" dirty="0">
                <a:latin typeface="Arial Black" panose="020B0A04020102020204" pitchFamily="34" charset="0"/>
              </a:rPr>
            </a:br>
            <a:r>
              <a:rPr lang="sr-Cyrl-RS" sz="1200" dirty="0" smtClean="0">
                <a:latin typeface="Arial Black" panose="020B0A04020102020204" pitchFamily="34" charset="0"/>
              </a:rPr>
              <a:t/>
            </a:r>
            <a:br>
              <a:rPr lang="sr-Cyrl-RS" sz="1200" dirty="0" smtClean="0">
                <a:latin typeface="Arial Black" panose="020B0A04020102020204" pitchFamily="34" charset="0"/>
              </a:rPr>
            </a:br>
            <a:r>
              <a:rPr lang="sr-Cyrl-RS" sz="1200" dirty="0">
                <a:latin typeface="Arial Black" panose="020B0A04020102020204" pitchFamily="34" charset="0"/>
              </a:rPr>
              <a:t/>
            </a:r>
            <a:br>
              <a:rPr lang="sr-Cyrl-RS" sz="1200" dirty="0">
                <a:latin typeface="Arial Black" panose="020B0A04020102020204" pitchFamily="34" charset="0"/>
              </a:rPr>
            </a:br>
            <a:r>
              <a:rPr lang="sr-Cyrl-RS" sz="1200" dirty="0" smtClean="0">
                <a:latin typeface="Arial Black" panose="020B0A04020102020204" pitchFamily="34" charset="0"/>
              </a:rPr>
              <a:t/>
            </a:r>
            <a:br>
              <a:rPr lang="sr-Cyrl-RS" sz="1200" dirty="0" smtClean="0">
                <a:latin typeface="Arial Black" panose="020B0A04020102020204" pitchFamily="34" charset="0"/>
              </a:rPr>
            </a:br>
            <a:r>
              <a:rPr lang="en-GB" sz="1200" dirty="0">
                <a:latin typeface="Arial Black" panose="020B0A04020102020204" pitchFamily="34" charset="0"/>
              </a:rPr>
              <a:t>https://www.betterinternetforkids.eu/</a:t>
            </a:r>
            <a:r>
              <a:rPr lang="sr-Cyrl-RS" sz="1200" dirty="0">
                <a:latin typeface="Arial Black" panose="020B0A04020102020204" pitchFamily="34" charset="0"/>
              </a:rPr>
              <a:t/>
            </a:r>
            <a:br>
              <a:rPr lang="sr-Cyrl-RS" sz="1200" dirty="0">
                <a:latin typeface="Arial Black" panose="020B0A04020102020204" pitchFamily="34" charset="0"/>
              </a:rPr>
            </a:br>
            <a:r>
              <a:rPr lang="sr-Cyrl-RS" sz="1200" dirty="0" smtClean="0">
                <a:latin typeface="Arial Black" panose="020B0A04020102020204" pitchFamily="34" charset="0"/>
              </a:rPr>
              <a:t/>
            </a:r>
            <a:br>
              <a:rPr lang="sr-Cyrl-RS" sz="1200" dirty="0" smtClean="0">
                <a:latin typeface="Arial Black" panose="020B0A04020102020204" pitchFamily="34" charset="0"/>
              </a:rPr>
            </a:br>
            <a:endParaRPr lang="en-GB" sz="1200" dirty="0">
              <a:latin typeface="Arial Black" panose="020B0A04020102020204" pitchFamily="34" charset="0"/>
            </a:endParaRP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02156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z="3200" dirty="0">
                <a:latin typeface="Times New Roman" panose="02020603050405020304" pitchFamily="18" charset="0"/>
                <a:cs typeface="Times New Roman" panose="02020603050405020304" pitchFamily="18" charset="0"/>
              </a:rPr>
              <a:t>1. ВАЖНО ЈЕ БИТИ ПРИСТОЈАН</a:t>
            </a: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06600" y="2103120"/>
            <a:ext cx="7416800" cy="3931920"/>
          </a:xfrm>
        </p:spPr>
        <p:txBody>
          <a:bodyPr>
            <a:normAutofit/>
          </a:bodyPr>
          <a:lstStyle/>
          <a:p>
            <a:pPr algn="just"/>
            <a:r>
              <a:rPr lang="ru-RU" sz="2800" dirty="0">
                <a:latin typeface="Times New Roman" panose="02020603050405020304" pitchFamily="18" charset="0"/>
                <a:cs typeface="Times New Roman" panose="02020603050405020304" pitchFamily="18" charset="0"/>
              </a:rPr>
              <a:t>Понекад нам се чини да је све што се догађа на интернету као игра јер не видимо и не чујемо особу с којом комуницирамо. Зато је јако важно увек имати на уму да су са друге стране рачунара стварни људи према којима се треба пристојно понашати.</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520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a:latin typeface="Times New Roman" panose="02020603050405020304" pitchFamily="18" charset="0"/>
                <a:cs typeface="Times New Roman" panose="02020603050405020304" pitchFamily="18" charset="0"/>
              </a:rPr>
              <a:t>2. КОРИСТИ ЕМОТИКОНЕ</a:t>
            </a: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ru-RU" sz="2800" dirty="0">
                <a:latin typeface="Times New Roman" panose="02020603050405020304" pitchFamily="18" charset="0"/>
                <a:cs typeface="Times New Roman" panose="02020603050405020304" pitchFamily="18" charset="0"/>
              </a:rPr>
              <a:t>Емотикони су комбинације знакова којима се изражава расположење. У дописивању путем интернета понекад је тешко исправно разумети </a:t>
            </a:r>
            <a:r>
              <a:rPr lang="ru-RU" sz="2800" dirty="0" smtClean="0">
                <a:latin typeface="Times New Roman" panose="02020603050405020304" pitchFamily="18" charset="0"/>
                <a:cs typeface="Times New Roman" panose="02020603050405020304" pitchFamily="18" charset="0"/>
              </a:rPr>
              <a:t>шта </a:t>
            </a:r>
            <a:r>
              <a:rPr lang="ru-RU" sz="2800" dirty="0">
                <a:latin typeface="Times New Roman" panose="02020603050405020304" pitchFamily="18" charset="0"/>
                <a:cs typeface="Times New Roman" panose="02020603050405020304" pitchFamily="18" charset="0"/>
              </a:rPr>
              <a:t>је писац </a:t>
            </a:r>
            <a:r>
              <a:rPr lang="ru-RU" sz="2800" dirty="0" smtClean="0">
                <a:latin typeface="Times New Roman" panose="02020603050405020304" pitchFamily="18" charset="0"/>
                <a:cs typeface="Times New Roman" panose="02020603050405020304" pitchFamily="18" charset="0"/>
              </a:rPr>
              <a:t>желео да каже. </a:t>
            </a:r>
            <a:r>
              <a:rPr lang="ru-RU" sz="2800" dirty="0">
                <a:latin typeface="Times New Roman" panose="02020603050405020304" pitchFamily="18" charset="0"/>
                <a:cs typeface="Times New Roman" panose="02020603050405020304" pitchFamily="18" charset="0"/>
              </a:rPr>
              <a:t>Када са неким разговараш та особа може разликовати значења према тону твога гласа. А ако те још и види, можеш јој пуно тога рећи једноставним изразом лица или покретима тела. Све се то губи у кратким порукама на интернету и често се твоја порука може погрешно протумачити. Употребом емотикона једноставно је избећи забуну :).</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5084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a:t>3. </a:t>
            </a:r>
            <a:r>
              <a:rPr lang="sr-Cyrl-RS" sz="3200" dirty="0" smtClean="0"/>
              <a:t>НЕ ВИЧИ</a:t>
            </a:r>
            <a:endParaRPr lang="en-GB" sz="3200" dirty="0"/>
          </a:p>
        </p:txBody>
      </p:sp>
      <p:sp>
        <p:nvSpPr>
          <p:cNvPr id="3" name="Content Placeholder 2"/>
          <p:cNvSpPr>
            <a:spLocks noGrp="1"/>
          </p:cNvSpPr>
          <p:nvPr>
            <p:ph idx="1"/>
          </p:nvPr>
        </p:nvSpPr>
        <p:spPr>
          <a:xfrm>
            <a:off x="2294466" y="2103120"/>
            <a:ext cx="6815667" cy="3931920"/>
          </a:xfrm>
        </p:spPr>
        <p:txBody>
          <a:bodyPr/>
          <a:lstStyle/>
          <a:p>
            <a:r>
              <a:rPr lang="ru-RU" sz="2800" dirty="0">
                <a:latin typeface="Times New Roman" panose="02020603050405020304" pitchFamily="18" charset="0"/>
                <a:cs typeface="Times New Roman" panose="02020603050405020304" pitchFamily="18" charset="0"/>
              </a:rPr>
              <a:t>ПОРУКЕ ПИСАНЕ ИСКЉУЧИВО ВЕЛИКИМ СЛОВИМА СМАТРАЈУ СЕ ВИКАЊЕМ, А ТО ЈЕ ВРЛО НЕПРИСТОЈНО</a:t>
            </a:r>
            <a:r>
              <a:rPr lang="ru-RU" sz="2800" dirty="0" smtClean="0">
                <a:latin typeface="Times New Roman" panose="02020603050405020304" pitchFamily="18" charset="0"/>
                <a:cs typeface="Times New Roman" panose="02020603050405020304" pitchFamily="18" charset="0"/>
              </a:rPr>
              <a:t>.</a:t>
            </a:r>
            <a:endParaRPr lang="sr-Latn-RS" sz="2800" dirty="0" smtClean="0">
              <a:latin typeface="Times New Roman" panose="02020603050405020304" pitchFamily="18" charset="0"/>
              <a:cs typeface="Times New Roman" panose="02020603050405020304" pitchFamily="18" charset="0"/>
            </a:endParaRPr>
          </a:p>
          <a:p>
            <a:pPr marL="0" indent="0">
              <a:buNone/>
            </a:pPr>
            <a:r>
              <a:rPr lang="ru-RU" sz="2800" dirty="0" smtClean="0">
                <a:latin typeface="Times New Roman" panose="02020603050405020304" pitchFamily="18" charset="0"/>
                <a:cs typeface="Times New Roman" panose="02020603050405020304" pitchFamily="18" charset="0"/>
              </a:rPr>
              <a:t> </a:t>
            </a:r>
            <a:endParaRPr lang="sr-Latn-RS" sz="2800" dirty="0" smtClean="0">
              <a:latin typeface="Times New Roman" panose="02020603050405020304" pitchFamily="18" charset="0"/>
              <a:cs typeface="Times New Roman" panose="02020603050405020304" pitchFamily="18" charset="0"/>
            </a:endParaRPr>
          </a:p>
          <a:p>
            <a:r>
              <a:rPr lang="ru-RU" sz="2800" dirty="0">
                <a:latin typeface="Times New Roman" panose="02020603050405020304" pitchFamily="18" charset="0"/>
                <a:cs typeface="Times New Roman" panose="02020603050405020304" pitchFamily="18" charset="0"/>
              </a:rPr>
              <a:t>У реду је реч или две написати великим словима ради истицања, али никако није у реду викати.</a:t>
            </a:r>
          </a:p>
          <a:p>
            <a:pPr marL="0" indent="0">
              <a:buNone/>
            </a:pPr>
            <a:endParaRPr lang="sr-Latn-RS" sz="2800" dirty="0" smtClean="0">
              <a:latin typeface="Times New Roman" panose="02020603050405020304" pitchFamily="18" charset="0"/>
              <a:cs typeface="Times New Roman" panose="02020603050405020304" pitchFamily="18" charset="0"/>
            </a:endParaRPr>
          </a:p>
          <a:p>
            <a:pPr marL="0" indent="0">
              <a:buNone/>
            </a:pPr>
            <a:endParaRPr lang="sr-Latn-RS" dirty="0" smtClean="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a:p>
            <a:endParaRPr lang="en-GB" dirty="0"/>
          </a:p>
          <a:p>
            <a:endParaRPr lang="en-GB" dirty="0"/>
          </a:p>
        </p:txBody>
      </p:sp>
    </p:spTree>
    <p:extLst>
      <p:ext uri="{BB962C8B-B14F-4D97-AF65-F5344CB8AC3E}">
        <p14:creationId xmlns:p14="http://schemas.microsoft.com/office/powerpoint/2010/main" val="2023876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a:latin typeface="Times New Roman" panose="02020603050405020304" pitchFamily="18" charset="0"/>
                <a:cs typeface="Times New Roman" panose="02020603050405020304" pitchFamily="18" charset="0"/>
              </a:rPr>
              <a:t>4. УВЕК СЕ ПРЕДСТАВИ</a:t>
            </a: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43666" y="2103120"/>
            <a:ext cx="6180667" cy="3931920"/>
          </a:xfrm>
        </p:spPr>
        <p:txBody>
          <a:bodyPr>
            <a:normAutofit/>
          </a:bodyPr>
          <a:lstStyle/>
          <a:p>
            <a:pPr algn="just"/>
            <a:r>
              <a:rPr lang="ru-RU" sz="2800" dirty="0">
                <a:latin typeface="Times New Roman" panose="02020603050405020304" pitchFamily="18" charset="0"/>
                <a:cs typeface="Times New Roman" panose="02020603050405020304" pitchFamily="18" charset="0"/>
              </a:rPr>
              <a:t>У виртуалном </a:t>
            </a:r>
            <a:r>
              <a:rPr lang="ru-RU" sz="2800" dirty="0" smtClean="0">
                <a:latin typeface="Times New Roman" panose="02020603050405020304" pitchFamily="18" charset="0"/>
                <a:cs typeface="Times New Roman" panose="02020603050405020304" pitchFamily="18" charset="0"/>
              </a:rPr>
              <a:t>свету </a:t>
            </a:r>
            <a:r>
              <a:rPr lang="ru-RU" sz="2800" dirty="0">
                <a:latin typeface="Times New Roman" panose="02020603050405020304" pitchFamily="18" charset="0"/>
                <a:cs typeface="Times New Roman" panose="02020603050405020304" pitchFamily="18" charset="0"/>
              </a:rPr>
              <a:t>можеш користити своје право име (без презимена) или се можеш представљати с надимком и то је у реду – само увек користи исти надимак.</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0415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200" dirty="0">
                <a:latin typeface="Times New Roman" panose="02020603050405020304" pitchFamily="18" charset="0"/>
                <a:cs typeface="Times New Roman" panose="02020603050405020304" pitchFamily="18" charset="0"/>
              </a:rPr>
              <a:t>5. ЧУВАЈ СВОЈЕ ЛИЧНЕ ПОДАТКЕ</a:t>
            </a:r>
            <a:br>
              <a:rPr lang="ru-RU" sz="3200" dirty="0">
                <a:latin typeface="Times New Roman" panose="02020603050405020304" pitchFamily="18" charset="0"/>
                <a:cs typeface="Times New Roman" panose="02020603050405020304" pitchFamily="18" charset="0"/>
              </a:rPr>
            </a:b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9668933" cy="3931920"/>
          </a:xfrm>
        </p:spPr>
        <p:txBody>
          <a:bodyPr>
            <a:normAutofit/>
          </a:bodyPr>
          <a:lstStyle/>
          <a:p>
            <a:pPr algn="just"/>
            <a:r>
              <a:rPr lang="ru-RU" sz="2800" dirty="0" smtClean="0">
                <a:latin typeface="Times New Roman" panose="02020603050405020304" pitchFamily="18" charset="0"/>
                <a:cs typeface="Times New Roman" panose="02020603050405020304" pitchFamily="18" charset="0"/>
              </a:rPr>
              <a:t>Никада </a:t>
            </a:r>
            <a:r>
              <a:rPr lang="ru-RU" sz="2800" dirty="0">
                <a:latin typeface="Times New Roman" panose="02020603050405020304" pitchFamily="18" charset="0"/>
                <a:cs typeface="Times New Roman" panose="02020603050405020304" pitchFamily="18" charset="0"/>
              </a:rPr>
              <a:t>немој на интернету објављивати податке о себи, својој породици и пријатељима. Не откривај своје презиме ни адресу, нити у коју школу идеш јер немају сви на интернету добре намере. Твоје податке могу искористити да учине нешто лоше теби или да под твојим именом повреде некога другог. Крађа идентитета све је већи проблем и зато на интернету треба бити врло опрезан.</a:t>
            </a:r>
          </a:p>
          <a:p>
            <a:endParaRPr lang="en-GB" dirty="0"/>
          </a:p>
        </p:txBody>
      </p:sp>
    </p:spTree>
    <p:extLst>
      <p:ext uri="{BB962C8B-B14F-4D97-AF65-F5344CB8AC3E}">
        <p14:creationId xmlns:p14="http://schemas.microsoft.com/office/powerpoint/2010/main" val="1557816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200" dirty="0">
                <a:latin typeface="Times New Roman" panose="02020603050405020304" pitchFamily="18" charset="0"/>
                <a:cs typeface="Times New Roman" panose="02020603050405020304" pitchFamily="18" charset="0"/>
              </a:rPr>
              <a:t>6. ПОШТУЈ ПРИВАТНОСТ ДРУГИХ</a:t>
            </a:r>
            <a:br>
              <a:rPr lang="ru-RU" sz="3200" dirty="0">
                <a:latin typeface="Times New Roman" panose="02020603050405020304" pitchFamily="18" charset="0"/>
                <a:cs typeface="Times New Roman" panose="02020603050405020304" pitchFamily="18" charset="0"/>
              </a:rPr>
            </a:b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32467" y="2103120"/>
            <a:ext cx="8034866" cy="3931920"/>
          </a:xfrm>
        </p:spPr>
        <p:txBody>
          <a:bodyPr/>
          <a:lstStyle/>
          <a:p>
            <a:pPr algn="just"/>
            <a:r>
              <a:rPr lang="ru-RU" sz="2800" dirty="0" smtClean="0">
                <a:latin typeface="Times New Roman" panose="02020603050405020304" pitchFamily="18" charset="0"/>
                <a:cs typeface="Times New Roman" panose="02020603050405020304" pitchFamily="18" charset="0"/>
              </a:rPr>
              <a:t>Као </a:t>
            </a:r>
            <a:r>
              <a:rPr lang="ru-RU" sz="2800" dirty="0">
                <a:latin typeface="Times New Roman" panose="02020603050405020304" pitchFamily="18" charset="0"/>
                <a:cs typeface="Times New Roman" panose="02020603050405020304" pitchFamily="18" charset="0"/>
              </a:rPr>
              <a:t>што не желиш да неко чита твоја писма и поруке тако ни ти немој читати туђа. Лозинка је приватно власништво и нико нема право хаковати туђи идентитет и читати туђу пошту, представљати се на </a:t>
            </a:r>
            <a:r>
              <a:rPr lang="ru-RU" sz="2800" dirty="0" smtClean="0">
                <a:latin typeface="Times New Roman" panose="02020603050405020304" pitchFamily="18" charset="0"/>
                <a:cs typeface="Times New Roman" panose="02020603050405020304" pitchFamily="18" charset="0"/>
              </a:rPr>
              <a:t>сајту </a:t>
            </a:r>
            <a:r>
              <a:rPr lang="ru-RU" sz="2800" dirty="0">
                <a:latin typeface="Times New Roman" panose="02020603050405020304" pitchFamily="18" charset="0"/>
                <a:cs typeface="Times New Roman" panose="02020603050405020304" pitchFamily="18" charset="0"/>
              </a:rPr>
              <a:t>као неко други нити користити туђе профиле на друштвеним мрежама.</a:t>
            </a:r>
          </a:p>
          <a:p>
            <a:endParaRPr lang="en-GB" dirty="0"/>
          </a:p>
        </p:txBody>
      </p:sp>
    </p:spTree>
    <p:extLst>
      <p:ext uri="{BB962C8B-B14F-4D97-AF65-F5344CB8AC3E}">
        <p14:creationId xmlns:p14="http://schemas.microsoft.com/office/powerpoint/2010/main" val="10220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dirty="0" smtClean="0"/>
              <a:t/>
            </a:r>
            <a:br>
              <a:rPr lang="ru-RU" dirty="0" smtClean="0"/>
            </a:br>
            <a:r>
              <a:rPr lang="ru-RU" sz="3600" dirty="0" smtClean="0">
                <a:latin typeface="Times New Roman" panose="02020603050405020304" pitchFamily="18" charset="0"/>
                <a:cs typeface="Times New Roman" panose="02020603050405020304" pitchFamily="18" charset="0"/>
              </a:rPr>
              <a:t>7</a:t>
            </a:r>
            <a:r>
              <a:rPr lang="ru-RU" sz="3600" dirty="0">
                <a:latin typeface="Times New Roman" panose="02020603050405020304" pitchFamily="18" charset="0"/>
                <a:cs typeface="Times New Roman" panose="02020603050405020304" pitchFamily="18" charset="0"/>
              </a:rPr>
              <a:t>. НИКАДА НЕМОЈ ОБЈАВИТИ СЛИКЕ ДРУГИХ БЕЗ ДОПУШТЕЊА</a:t>
            </a:r>
            <a:r>
              <a:rPr lang="ru-RU" dirty="0"/>
              <a:t/>
            </a:r>
            <a:br>
              <a:rPr lang="ru-RU" dirty="0"/>
            </a:br>
            <a:endParaRPr lang="en-GB" dirty="0"/>
          </a:p>
        </p:txBody>
      </p:sp>
      <p:sp>
        <p:nvSpPr>
          <p:cNvPr id="3" name="Content Placeholder 2"/>
          <p:cNvSpPr>
            <a:spLocks noGrp="1"/>
          </p:cNvSpPr>
          <p:nvPr>
            <p:ph idx="1"/>
          </p:nvPr>
        </p:nvSpPr>
        <p:spPr>
          <a:xfrm>
            <a:off x="1854200" y="2103120"/>
            <a:ext cx="7264400" cy="3931920"/>
          </a:xfrm>
        </p:spPr>
        <p:txBody>
          <a:bodyPr/>
          <a:lstStyle/>
          <a:p>
            <a:pPr algn="just"/>
            <a:r>
              <a:rPr lang="ru-RU" sz="2800" dirty="0" smtClean="0">
                <a:latin typeface="Times New Roman" panose="02020603050405020304" pitchFamily="18" charset="0"/>
                <a:cs typeface="Times New Roman" panose="02020603050405020304" pitchFamily="18" charset="0"/>
              </a:rPr>
              <a:t>Објављивање </a:t>
            </a:r>
            <a:r>
              <a:rPr lang="ru-RU" sz="2800" dirty="0">
                <a:latin typeface="Times New Roman" panose="02020603050405020304" pitchFamily="18" charset="0"/>
                <a:cs typeface="Times New Roman" panose="02020603050405020304" pitchFamily="18" charset="0"/>
              </a:rPr>
              <a:t>фотографије на интернету може бити нарушавање права на приватност, може представљати нарушавање угледа друге особе па према томе може бити пријављено полицији као кривично дело.</a:t>
            </a:r>
          </a:p>
          <a:p>
            <a:endParaRPr lang="sr-Cyrl-RS" dirty="0" smtClean="0"/>
          </a:p>
          <a:p>
            <a:endParaRPr lang="sr-Cyrl-RS" dirty="0"/>
          </a:p>
          <a:p>
            <a:endParaRPr lang="en-GB" dirty="0"/>
          </a:p>
        </p:txBody>
      </p:sp>
    </p:spTree>
    <p:extLst>
      <p:ext uri="{BB962C8B-B14F-4D97-AF65-F5344CB8AC3E}">
        <p14:creationId xmlns:p14="http://schemas.microsoft.com/office/powerpoint/2010/main" val="296333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8. </a:t>
            </a:r>
            <a:r>
              <a:rPr lang="ru-RU" sz="3200" dirty="0">
                <a:latin typeface="Times New Roman" panose="02020603050405020304" pitchFamily="18" charset="0"/>
                <a:cs typeface="Times New Roman" panose="02020603050405020304" pitchFamily="18" charset="0"/>
              </a:rPr>
              <a:t>НЕМОЈ УЧЕСТВОВАТИ У ПРЕПИРКАМА И СВАЂАМА (Фламинг)</a:t>
            </a:r>
            <a:br>
              <a:rPr lang="ru-RU" sz="3200" dirty="0">
                <a:latin typeface="Times New Roman" panose="02020603050405020304" pitchFamily="18" charset="0"/>
                <a:cs typeface="Times New Roman" panose="02020603050405020304" pitchFamily="18" charset="0"/>
              </a:rPr>
            </a:br>
            <a:endParaRPr lang="en-GB"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ru-RU" sz="2400" dirty="0" smtClean="0">
                <a:latin typeface="Times New Roman" panose="02020603050405020304" pitchFamily="18" charset="0"/>
                <a:cs typeface="Times New Roman" panose="02020603050405020304" pitchFamily="18" charset="0"/>
              </a:rPr>
              <a:t>Ако </a:t>
            </a:r>
            <a:r>
              <a:rPr lang="ru-RU" sz="2400" dirty="0">
                <a:latin typeface="Times New Roman" panose="02020603050405020304" pitchFamily="18" charset="0"/>
                <a:cs typeface="Times New Roman" panose="02020603050405020304" pitchFamily="18" charset="0"/>
              </a:rPr>
              <a:t>ти се не свиђа нечије мишљење о некој теми, није у реду због тога речима нападати и злостављати ту особу. Не мораш се слагати с изреченим, али своје мишљење мораш изразити на пристојан начин и с уважавањем.</a:t>
            </a:r>
          </a:p>
          <a:p>
            <a:pPr algn="just"/>
            <a:r>
              <a:rPr lang="ru-RU" sz="2400" dirty="0">
                <a:latin typeface="Times New Roman" panose="02020603050405020304" pitchFamily="18" charset="0"/>
                <a:cs typeface="Times New Roman" panose="02020603050405020304" pitchFamily="18" charset="0"/>
              </a:rPr>
              <a:t>Немој слати непристојне и увредљиве поруке или поруке испуњене мржњом и претњама путем е-маила, телефона нити било где на интернету. Ако неко теби шаље увредљиве поруке, не одговарај: никада нећеш победити, а све може брзо измаћи контроли. Ако те нетко напада на </a:t>
            </a:r>
            <a:r>
              <a:rPr lang="ru-RU" sz="2400" dirty="0" smtClean="0">
                <a:latin typeface="Times New Roman" panose="02020603050405020304" pitchFamily="18" charset="0"/>
                <a:cs typeface="Times New Roman" panose="02020603050405020304" pitchFamily="18" charset="0"/>
              </a:rPr>
              <a:t>ч</a:t>
            </a:r>
            <a:r>
              <a:rPr lang="ru-RU" sz="2400" dirty="0">
                <a:latin typeface="Times New Roman" panose="02020603050405020304" pitchFamily="18" charset="0"/>
                <a:cs typeface="Times New Roman" panose="02020603050405020304" pitchFamily="18" charset="0"/>
              </a:rPr>
              <a:t>е</a:t>
            </a:r>
            <a:r>
              <a:rPr lang="ru-RU" sz="2400" dirty="0" smtClean="0">
                <a:latin typeface="Times New Roman" panose="02020603050405020304" pitchFamily="18" charset="0"/>
                <a:cs typeface="Times New Roman" panose="02020603050405020304" pitchFamily="18" charset="0"/>
              </a:rPr>
              <a:t>ту </a:t>
            </a:r>
            <a:r>
              <a:rPr lang="ru-RU" sz="2400" dirty="0">
                <a:latin typeface="Times New Roman" panose="02020603050405020304" pitchFamily="18" charset="0"/>
                <a:cs typeface="Times New Roman" panose="02020603050405020304" pitchFamily="18" charset="0"/>
              </a:rPr>
              <a:t>или ти шаље поруке мржње, сачувај их и покажи одраслој особи у коју </a:t>
            </a:r>
            <a:r>
              <a:rPr lang="ru-RU" sz="2400" dirty="0" smtClean="0">
                <a:latin typeface="Times New Roman" panose="02020603050405020304" pitchFamily="18" charset="0"/>
                <a:cs typeface="Times New Roman" panose="02020603050405020304" pitchFamily="18" charset="0"/>
              </a:rPr>
              <a:t>имаш </a:t>
            </a:r>
            <a:r>
              <a:rPr lang="ru-RU" sz="2400" dirty="0">
                <a:latin typeface="Times New Roman" panose="02020603050405020304" pitchFamily="18" charset="0"/>
                <a:cs typeface="Times New Roman" panose="02020603050405020304" pitchFamily="18" charset="0"/>
              </a:rPr>
              <a:t>поверења.</a:t>
            </a:r>
          </a:p>
          <a:p>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527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TM03457510[[fn=Savon]]</Template>
  <TotalTime>1145</TotalTime>
  <Words>709</Words>
  <Application>Microsoft Office PowerPoint</Application>
  <PresentationFormat>Widescreen</PresentationFormat>
  <Paragraphs>35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Century Gothic</vt:lpstr>
      <vt:lpstr>Times New Roman</vt:lpstr>
      <vt:lpstr>Savon</vt:lpstr>
      <vt:lpstr>Основе интернет бонтона</vt:lpstr>
      <vt:lpstr>1. ВАЖНО ЈЕ БИТИ ПРИСТОЈАН</vt:lpstr>
      <vt:lpstr>2. КОРИСТИ ЕМОТИКОНЕ</vt:lpstr>
      <vt:lpstr>3. НЕ ВИЧИ</vt:lpstr>
      <vt:lpstr>4. УВЕК СЕ ПРЕДСТАВИ</vt:lpstr>
      <vt:lpstr>5. ЧУВАЈ СВОЈЕ ЛИЧНЕ ПОДАТКЕ </vt:lpstr>
      <vt:lpstr>6. ПОШТУЈ ПРИВАТНОСТ ДРУГИХ </vt:lpstr>
      <vt:lpstr> 7. НИКАДА НЕМОЈ ОБЈАВИТИ СЛИКЕ ДРУГИХ БЕЗ ДОПУШТЕЊА </vt:lpstr>
      <vt:lpstr> 8. НЕМОЈ УЧЕСТВОВАТИ У ПРЕПИРКАМА И СВАЂАМА (Фламинг) </vt:lpstr>
      <vt:lpstr> 9. НЕ ОДГОВАРАЈ НА ПОРУКЕ НЕПОЗНАТИХ </vt:lpstr>
      <vt:lpstr> 10. БОРИ СЕ ПРОТИВ ЕЛЕКТРОНСКОГ НАСИЉА </vt:lpstr>
      <vt:lpstr>11. ПОШТУЈ АУТОРСКА ПРАВА,   ПОШТУЈ ПРАВИЛА,  ПОШТУЈ ЗАКОНЕ </vt:lpstr>
      <vt:lpstr> 12. ДОБРО ИСТРАЖИ </vt:lpstr>
      <vt:lpstr>Извор:    http://vokainformatika.weebly.com/   http://www.pametanklik.rs/srp/deca/opstisaveti.html    https://www.betterinternetforkids.eu/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Основе интернет бонтона</dc:title>
  <dc:creator>MS1</dc:creator>
  <cp:lastModifiedBy>MS1</cp:lastModifiedBy>
  <cp:revision>26</cp:revision>
  <dcterms:created xsi:type="dcterms:W3CDTF">2020-01-15T11:54:38Z</dcterms:created>
  <dcterms:modified xsi:type="dcterms:W3CDTF">2020-03-02T12:52:03Z</dcterms:modified>
</cp:coreProperties>
</file>